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09" r:id="rId2"/>
    <p:sldId id="265" r:id="rId3"/>
    <p:sldId id="310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66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2"/>
    <p:restoredTop sz="96327"/>
  </p:normalViewPr>
  <p:slideViewPr>
    <p:cSldViewPr snapToGrid="0">
      <p:cViewPr varScale="1">
        <p:scale>
          <a:sx n="117" d="100"/>
          <a:sy n="117" d="100"/>
        </p:scale>
        <p:origin x="4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35AE5-9FB2-2C45-8167-353F826DC661}" type="datetimeFigureOut">
              <a:rPr lang="fr-FR" smtClean="0"/>
              <a:t>21/05/2024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386B59-EA30-3942-B5F7-5093C2291D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4506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g24a27b13039_3_17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59" name="Google Shape;559;g24a27b13039_3_17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285ef78155c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5" name="Google Shape;255;g285ef78155c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285ef78155c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5" name="Google Shape;255;g285ef78155c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52368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1DF0B9-D7D0-5A66-6864-8460576DB3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6078187-1BBF-C377-4999-81C30E3381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1C9256-161A-EAA9-B68E-13347D8E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B941-9B71-2F4C-9F1F-5DC844DADB6F}" type="datetimeFigureOut">
              <a:rPr lang="fr-FR" smtClean="0"/>
              <a:t>21/05/2024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DF42B6-8B57-D393-01FF-E5540E7DA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EF59AD-2C9A-5095-E7A6-66800AA13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A7CB-ABA7-D042-BC9B-435F639014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464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E7F722-FB61-B8D1-7996-E6F26EA5D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ED87287-E573-290F-B591-3BA6BCED30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82B78C-2A0F-9514-115C-CABA228A0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B941-9B71-2F4C-9F1F-5DC844DADB6F}" type="datetimeFigureOut">
              <a:rPr lang="fr-FR" smtClean="0"/>
              <a:t>21/05/2024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D5420B-572E-094C-5F8F-DE3155D06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4E765D-976C-78B6-C0C6-0CE4BC6EF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A7CB-ABA7-D042-BC9B-435F639014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3871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94D8955-1F6B-2ED2-42BF-F16E8B92F3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CE63767-38A5-8D88-901C-F70405700B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A5619E-91F0-55F5-C639-8A8526338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B941-9B71-2F4C-9F1F-5DC844DADB6F}" type="datetimeFigureOut">
              <a:rPr lang="fr-FR" smtClean="0"/>
              <a:t>21/05/2024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EBF51D-3F67-BEAD-D941-D1058B477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D031C3-A7B6-E6A5-0CAE-798B771B7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A7CB-ABA7-D042-BC9B-435F639014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1551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logo" type="title">
  <p:cSld name="Diapositive logo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13badd5c0f4_2_114"/>
          <p:cNvSpPr txBox="1">
            <a:spLocks noGrp="1"/>
          </p:cNvSpPr>
          <p:nvPr>
            <p:ph type="subTitle" idx="1"/>
          </p:nvPr>
        </p:nvSpPr>
        <p:spPr>
          <a:xfrm>
            <a:off x="415600" y="4591633"/>
            <a:ext cx="11360800" cy="10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3733" b="1">
                <a:solidFill>
                  <a:srgbClr val="000000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235" name="Google Shape;235;g13badd5c0f4_2_11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398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8F61BB-08F9-934B-41B1-EFFD218D2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1A1108-5BFF-63A9-FFEC-6FD2B255B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6E5EEA-A971-C4C2-470A-71F015FF6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B941-9B71-2F4C-9F1F-5DC844DADB6F}" type="datetimeFigureOut">
              <a:rPr lang="fr-FR" smtClean="0"/>
              <a:t>21/05/2024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780488-EB2A-B09D-5226-FB1C7935B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51338A-5F8A-3B99-6473-CDFC080F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A7CB-ABA7-D042-BC9B-435F639014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4634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88812F-0564-1AE5-50B3-D070033C4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B685696-A6A3-E943-FB37-8F34C55A8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4DF19C-BAEF-7067-4664-1E50D887F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B941-9B71-2F4C-9F1F-5DC844DADB6F}" type="datetimeFigureOut">
              <a:rPr lang="fr-FR" smtClean="0"/>
              <a:t>21/05/2024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336920-4B4D-A246-9BE3-A4C88B143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E7D8D8-80B5-A3E7-1A82-46EE3061D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A7CB-ABA7-D042-BC9B-435F639014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0264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1408E1-34BF-D9D5-6B03-6D4D04FF5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2E9A87-B879-E34F-10CC-DD77A5D9F0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3240F0C-BFF6-C8F8-8817-F764BC4D00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948C712-DE6B-844C-E426-DF9B8EA01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B941-9B71-2F4C-9F1F-5DC844DADB6F}" type="datetimeFigureOut">
              <a:rPr lang="fr-FR" smtClean="0"/>
              <a:t>21/05/2024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4C5E925-D69C-4D73-381B-2ECD61E2F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3FC1569-2C2E-2709-23EE-7FAA2D95C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A7CB-ABA7-D042-BC9B-435F639014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747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946347-8ACE-5AF5-3BB8-333882805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E3C5251-CC6A-0384-8C17-A18DD2573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39A1EEB-68BE-FE22-CED6-1C9A6F37FE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CFDB8E8-2C4F-F427-00F0-E78AED877D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F5F3EED-DAD4-1C14-86C9-FBDFA57470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0808493-D55E-F623-D410-F3A2343E4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B941-9B71-2F4C-9F1F-5DC844DADB6F}" type="datetimeFigureOut">
              <a:rPr lang="fr-FR" smtClean="0"/>
              <a:t>21/05/2024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2F449DD-CB5C-0EA4-FAB1-BCCD18A5A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4146AFC-7E91-B356-AA97-3E30F1593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A7CB-ABA7-D042-BC9B-435F639014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543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AA759D-4754-EED2-0573-9B7759DAD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46F4BEE-113E-B5B9-0A4F-7EAD6E1D8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B941-9B71-2F4C-9F1F-5DC844DADB6F}" type="datetimeFigureOut">
              <a:rPr lang="fr-FR" smtClean="0"/>
              <a:t>21/05/2024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910074B-80D9-45D0-2702-1AD8313C3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4642E0C-FCBA-6416-1CF6-BF5F767C1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A7CB-ABA7-D042-BC9B-435F639014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5369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0C6677E-7C12-32B1-9D08-A438CE22D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B941-9B71-2F4C-9F1F-5DC844DADB6F}" type="datetimeFigureOut">
              <a:rPr lang="fr-FR" smtClean="0"/>
              <a:t>21/05/2024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2676B4F-DF64-548A-FB5E-0F2DC59ED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0A685B6-AD9A-B85D-07D6-762603E31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A7CB-ABA7-D042-BC9B-435F639014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6612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CBB76F-B2D8-D564-F037-681A55C85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A46BA3-5A7C-874C-310F-B8EFE064D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855618C-A47F-2276-83B7-0EC174684E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070CF43-CF92-352E-30E1-A55AC0ADC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B941-9B71-2F4C-9F1F-5DC844DADB6F}" type="datetimeFigureOut">
              <a:rPr lang="fr-FR" smtClean="0"/>
              <a:t>21/05/2024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89BF2C-E63D-03CB-DEA8-F44248FED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A4DBE23-D9A2-94B8-6BBA-89B6CA874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A7CB-ABA7-D042-BC9B-435F639014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689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1DDC3B-E463-E7C7-0637-48236BA41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9E8A633-89CC-95F8-E61D-E005763CFC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20EC12C-C39E-45A0-EC17-DE2ACB8708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9CA01D9-CA6A-27C4-1672-6BB755EBD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B941-9B71-2F4C-9F1F-5DC844DADB6F}" type="datetimeFigureOut">
              <a:rPr lang="fr-FR" smtClean="0"/>
              <a:t>21/05/2024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BBF6B5-D959-2E12-D9A4-13E0D0CA6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F36FB6B-E8EF-CD12-DFD2-3CAD6B722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A7CB-ABA7-D042-BC9B-435F639014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858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B96C3C4-20D3-195A-0D8F-3F2977001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BE53A38-B357-AA11-41A3-23A410183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154A95-6A9E-FAA6-7BE0-54C18F879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2B941-9B71-2F4C-9F1F-5DC844DADB6F}" type="datetimeFigureOut">
              <a:rPr lang="fr-FR" smtClean="0"/>
              <a:t>21/05/2024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D98A99-0684-1BC5-2B02-11FFF7A8D3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9E1CC5-D83F-E213-5219-618983202A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4A7CB-ABA7-D042-BC9B-435F639014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0538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2UVJ19pIsm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2UVJ19pIsm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2UVJ19pIsm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1" name="Google Shape;561;p77"/>
          <p:cNvCxnSpPr/>
          <p:nvPr/>
        </p:nvCxnSpPr>
        <p:spPr>
          <a:xfrm>
            <a:off x="953767" y="2495530"/>
            <a:ext cx="0" cy="2398400"/>
          </a:xfrm>
          <a:prstGeom prst="straightConnector1">
            <a:avLst/>
          </a:prstGeom>
          <a:noFill/>
          <a:ln w="38100" cap="flat" cmpd="sng">
            <a:solidFill>
              <a:srgbClr val="CDE5F1"/>
            </a:solidFill>
            <a:prstDash val="dot"/>
            <a:round/>
            <a:headEnd type="none" w="sm" len="sm"/>
            <a:tailEnd type="none" w="sm" len="sm"/>
          </a:ln>
        </p:spPr>
      </p:cxnSp>
      <p:sp>
        <p:nvSpPr>
          <p:cNvPr id="562" name="Google Shape;562;p77"/>
          <p:cNvSpPr txBox="1">
            <a:spLocks noGrp="1"/>
          </p:cNvSpPr>
          <p:nvPr>
            <p:ph type="title" idx="4294967295"/>
          </p:nvPr>
        </p:nvSpPr>
        <p:spPr>
          <a:xfrm>
            <a:off x="551399" y="1062033"/>
            <a:ext cx="4662857" cy="1046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75000"/>
              </a:lnSpc>
              <a:spcBef>
                <a:spcPts val="0"/>
              </a:spcBef>
              <a:buClr>
                <a:schemeClr val="dk1"/>
              </a:buClr>
              <a:buSzPts val="1100"/>
            </a:pPr>
            <a:r>
              <a:rPr lang="fr-FR" sz="2400" dirty="0"/>
              <a:t>Le tableau de bord de pilotage</a:t>
            </a:r>
            <a:endParaRPr sz="2400" dirty="0"/>
          </a:p>
          <a:p>
            <a:pPr>
              <a:lnSpc>
                <a:spcPct val="75000"/>
              </a:lnSpc>
              <a:spcBef>
                <a:spcPts val="0"/>
              </a:spcBef>
              <a:buClr>
                <a:schemeClr val="dk1"/>
              </a:buClr>
              <a:buSzPts val="1100"/>
            </a:pPr>
            <a:r>
              <a:rPr lang="fr" sz="1733" dirty="0"/>
              <a:t>POUR L’ISC PARIS</a:t>
            </a:r>
            <a:endParaRPr sz="2400" dirty="0"/>
          </a:p>
        </p:txBody>
      </p:sp>
      <p:cxnSp>
        <p:nvCxnSpPr>
          <p:cNvPr id="563" name="Google Shape;563;p77"/>
          <p:cNvCxnSpPr/>
          <p:nvPr/>
        </p:nvCxnSpPr>
        <p:spPr>
          <a:xfrm>
            <a:off x="2612033" y="1585433"/>
            <a:ext cx="2958000" cy="0"/>
          </a:xfrm>
          <a:prstGeom prst="straightConnector1">
            <a:avLst/>
          </a:prstGeom>
          <a:noFill/>
          <a:ln w="9525" cap="flat" cmpd="sng">
            <a:solidFill>
              <a:srgbClr val="78909C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64" name="Google Shape;564;p77">
            <a:hlinkClick r:id="rId3"/>
          </p:cNvPr>
          <p:cNvSpPr/>
          <p:nvPr/>
        </p:nvSpPr>
        <p:spPr>
          <a:xfrm>
            <a:off x="631165" y="2152671"/>
            <a:ext cx="581600" cy="581600"/>
          </a:xfrm>
          <a:prstGeom prst="ellipse">
            <a:avLst/>
          </a:prstGeom>
          <a:gradFill>
            <a:gsLst>
              <a:gs pos="0">
                <a:srgbClr val="8A005F"/>
              </a:gs>
              <a:gs pos="100000">
                <a:srgbClr val="FF036A"/>
              </a:gs>
            </a:gsLst>
            <a:lin ang="80993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2746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5" name="Google Shape;565;p77"/>
          <p:cNvSpPr txBox="1">
            <a:spLocks noGrp="1"/>
          </p:cNvSpPr>
          <p:nvPr>
            <p:ph type="title" idx="4294967295"/>
          </p:nvPr>
        </p:nvSpPr>
        <p:spPr>
          <a:xfrm>
            <a:off x="551401" y="2154735"/>
            <a:ext cx="736400" cy="555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SzPts val="2800"/>
            </a:pPr>
            <a:r>
              <a:rPr lang="fr" sz="2667" dirty="0">
                <a:solidFill>
                  <a:srgbClr val="F9FEFF"/>
                </a:solidFill>
              </a:rPr>
              <a:t>1</a:t>
            </a:r>
            <a:endParaRPr sz="2667" baseline="30000" dirty="0">
              <a:solidFill>
                <a:srgbClr val="F9FEFF"/>
              </a:solidFill>
            </a:endParaRPr>
          </a:p>
        </p:txBody>
      </p:sp>
      <p:sp>
        <p:nvSpPr>
          <p:cNvPr id="567" name="Google Shape;567;p77">
            <a:hlinkClick r:id="rId3"/>
          </p:cNvPr>
          <p:cNvSpPr/>
          <p:nvPr/>
        </p:nvSpPr>
        <p:spPr>
          <a:xfrm>
            <a:off x="631165" y="3065610"/>
            <a:ext cx="581600" cy="581600"/>
          </a:xfrm>
          <a:prstGeom prst="ellipse">
            <a:avLst/>
          </a:prstGeom>
          <a:gradFill>
            <a:gsLst>
              <a:gs pos="0">
                <a:srgbClr val="8A005F"/>
              </a:gs>
              <a:gs pos="100000">
                <a:srgbClr val="FF036A"/>
              </a:gs>
            </a:gsLst>
            <a:lin ang="80993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2746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8" name="Google Shape;568;p77"/>
          <p:cNvSpPr txBox="1">
            <a:spLocks noGrp="1"/>
          </p:cNvSpPr>
          <p:nvPr>
            <p:ph type="title" idx="4294967295"/>
          </p:nvPr>
        </p:nvSpPr>
        <p:spPr>
          <a:xfrm>
            <a:off x="561268" y="3067673"/>
            <a:ext cx="736400" cy="555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SzPts val="2800"/>
            </a:pPr>
            <a:r>
              <a:rPr lang="fr" sz="2667" dirty="0">
                <a:solidFill>
                  <a:srgbClr val="F9FEFF"/>
                </a:solidFill>
              </a:rPr>
              <a:t>2</a:t>
            </a:r>
            <a:endParaRPr sz="2667" baseline="30000" dirty="0">
              <a:solidFill>
                <a:srgbClr val="F9FEFF"/>
              </a:solidFill>
            </a:endParaRPr>
          </a:p>
        </p:txBody>
      </p:sp>
      <p:sp>
        <p:nvSpPr>
          <p:cNvPr id="569" name="Google Shape;569;p77"/>
          <p:cNvSpPr txBox="1"/>
          <p:nvPr/>
        </p:nvSpPr>
        <p:spPr>
          <a:xfrm>
            <a:off x="1491000" y="2092853"/>
            <a:ext cx="5882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fr" sz="1733" dirty="0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rPr>
              <a:t>Un tableau de bord stratégique qui fait la synthèse du plan stratégique et des travaux issus de la Raison d’Etre</a:t>
            </a:r>
            <a:endParaRPr sz="2400" dirty="0">
              <a:solidFill>
                <a:schemeClr val="dk1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572" name="Google Shape;572;p77"/>
          <p:cNvSpPr txBox="1"/>
          <p:nvPr/>
        </p:nvSpPr>
        <p:spPr>
          <a:xfrm>
            <a:off x="1491000" y="2911625"/>
            <a:ext cx="5882800" cy="9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fr" sz="1733" dirty="0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rPr>
              <a:t>Une série de 7 actions prioritaires qui devront avoir abouti au plus tard pour 2026 de nature à incarner la RE et en faire une Raison d’agir</a:t>
            </a:r>
            <a:endParaRPr sz="2400" dirty="0">
              <a:solidFill>
                <a:schemeClr val="dk1"/>
              </a:solidFill>
              <a:latin typeface="Hind"/>
              <a:ea typeface="Hind"/>
              <a:cs typeface="Hind"/>
              <a:sym typeface="Hind"/>
            </a:endParaRPr>
          </a:p>
        </p:txBody>
      </p:sp>
      <p:pic>
        <p:nvPicPr>
          <p:cNvPr id="576" name="Google Shape;576;p77"/>
          <p:cNvPicPr preferRelativeResize="0"/>
          <p:nvPr/>
        </p:nvPicPr>
        <p:blipFill rotWithShape="1">
          <a:blip r:embed="rId4">
            <a:alphaModFix/>
          </a:blip>
          <a:srcRect l="120273" t="-44066" r="50936" b="-21660"/>
          <a:stretch/>
        </p:blipFill>
        <p:spPr>
          <a:xfrm flipH="1">
            <a:off x="7710367" y="-3027347"/>
            <a:ext cx="7328000" cy="11366400"/>
          </a:xfrm>
          <a:prstGeom prst="flowChartDelay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3"/>
          <p:cNvSpPr/>
          <p:nvPr/>
        </p:nvSpPr>
        <p:spPr>
          <a:xfrm>
            <a:off x="439867" y="180833"/>
            <a:ext cx="11320000" cy="761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  <a:effectLst>
            <a:outerShdw blurRad="128588" dist="19050" dir="5400000" algn="bl" rotWithShape="0">
              <a:srgbClr val="000000">
                <a:alpha val="8000"/>
              </a:srgb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buClr>
                <a:srgbClr val="000000"/>
              </a:buClr>
              <a:buSzPts val="1400"/>
            </a:pPr>
            <a:r>
              <a:rPr lang="fr" sz="1867" dirty="0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rPr>
              <a:t>Transmettre à chacun le goût de l’engagement pour contribuer à bâtir un monde heureux</a:t>
            </a:r>
            <a:endParaRPr sz="1867" dirty="0">
              <a:solidFill>
                <a:schemeClr val="dk1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58" name="Google Shape;258;p33"/>
          <p:cNvSpPr/>
          <p:nvPr/>
        </p:nvSpPr>
        <p:spPr>
          <a:xfrm>
            <a:off x="2759467" y="1165200"/>
            <a:ext cx="3049600" cy="10504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72E8BC"/>
              </a:gs>
              <a:gs pos="100000">
                <a:srgbClr val="5AA0E1"/>
              </a:gs>
            </a:gsLst>
            <a:lin ang="8099331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600" dirty="0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INNOVER DANS NOTRE </a:t>
            </a:r>
            <a:r>
              <a:rPr lang="fr" sz="1600" b="1" dirty="0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PÉDAGOGIE</a:t>
            </a:r>
            <a:r>
              <a:rPr lang="fr" sz="1600" dirty="0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, NOS </a:t>
            </a:r>
            <a:r>
              <a:rPr lang="fr" sz="1600" b="1" dirty="0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PROGRAMMES</a:t>
            </a:r>
            <a:r>
              <a:rPr lang="fr" sz="1600" dirty="0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 &amp; NOTRE </a:t>
            </a:r>
            <a:r>
              <a:rPr lang="fr" sz="1600" b="1" dirty="0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ORGANISATION </a:t>
            </a:r>
            <a:r>
              <a:rPr lang="fr" sz="1200" i="1" dirty="0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sur la RE</a:t>
            </a:r>
            <a:endParaRPr sz="1600" dirty="0">
              <a:solidFill>
                <a:schemeClr val="lt1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59" name="Google Shape;259;p33"/>
          <p:cNvSpPr/>
          <p:nvPr/>
        </p:nvSpPr>
        <p:spPr>
          <a:xfrm>
            <a:off x="6063067" y="1165251"/>
            <a:ext cx="2674000" cy="10504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8A005F"/>
              </a:gs>
              <a:gs pos="100000">
                <a:srgbClr val="FF036A"/>
              </a:gs>
            </a:gsLst>
            <a:lin ang="8099331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600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FAIRE DE L’</a:t>
            </a:r>
            <a:r>
              <a:rPr lang="fr" sz="1600" b="1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ISC PARIS</a:t>
            </a:r>
            <a:br>
              <a:rPr lang="fr" sz="1600" b="1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</a:br>
            <a:r>
              <a:rPr lang="fr" sz="1600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UNE </a:t>
            </a:r>
            <a:r>
              <a:rPr lang="fr" sz="1600" b="1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MARQUE DE</a:t>
            </a:r>
            <a:r>
              <a:rPr lang="fr" sz="1600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 </a:t>
            </a:r>
            <a:r>
              <a:rPr lang="fr" sz="1600" b="1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RÉFÉRENCE</a:t>
            </a:r>
            <a:br>
              <a:rPr lang="fr" sz="1600" b="1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</a:br>
            <a:r>
              <a:rPr lang="fr" sz="1200" i="1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inclusive et tournée vers l’impact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33"/>
          <p:cNvSpPr/>
          <p:nvPr/>
        </p:nvSpPr>
        <p:spPr>
          <a:xfrm>
            <a:off x="8991067" y="1165251"/>
            <a:ext cx="2768800" cy="10504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DC855"/>
              </a:gs>
              <a:gs pos="100000">
                <a:srgbClr val="FF6778"/>
              </a:gs>
            </a:gsLst>
            <a:lin ang="18900732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600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RETROUVER</a:t>
            </a:r>
            <a:r>
              <a:rPr lang="fr" sz="1600" b="1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 CROISSANCE</a:t>
            </a:r>
            <a:br>
              <a:rPr lang="fr" sz="1600" b="1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</a:br>
            <a:r>
              <a:rPr lang="fr" sz="1600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ET </a:t>
            </a:r>
            <a:r>
              <a:rPr lang="fr" sz="1600" b="1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RENTABILITÉ</a:t>
            </a:r>
            <a:endParaRPr sz="1600">
              <a:solidFill>
                <a:schemeClr val="lt1"/>
              </a:solidFill>
              <a:latin typeface="Hind"/>
              <a:ea typeface="Hind"/>
              <a:cs typeface="Hind"/>
              <a:sym typeface="Hind"/>
            </a:endParaRPr>
          </a:p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 i="1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 notamment en s’appuyant sur la RE</a:t>
            </a:r>
            <a:endParaRPr sz="1200" i="1">
              <a:solidFill>
                <a:schemeClr val="lt1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61" name="Google Shape;261;p33"/>
          <p:cNvSpPr/>
          <p:nvPr/>
        </p:nvSpPr>
        <p:spPr>
          <a:xfrm>
            <a:off x="439867" y="1165200"/>
            <a:ext cx="2065600" cy="10260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78909C"/>
              </a:gs>
              <a:gs pos="100000">
                <a:srgbClr val="9FB6C1"/>
              </a:gs>
            </a:gsLst>
            <a:lin ang="8099331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600" b="1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OBJECTIFS</a:t>
            </a:r>
            <a:r>
              <a:rPr lang="fr" sz="16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 </a:t>
            </a:r>
            <a:br>
              <a:rPr lang="fr" sz="16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</a:br>
            <a:r>
              <a:rPr lang="fr" sz="16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STATUTAIRES</a:t>
            </a:r>
            <a:endParaRPr sz="160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62" name="Google Shape;262;p33"/>
          <p:cNvSpPr/>
          <p:nvPr/>
        </p:nvSpPr>
        <p:spPr>
          <a:xfrm>
            <a:off x="439867" y="2326533"/>
            <a:ext cx="2065600" cy="3186800"/>
          </a:xfrm>
          <a:prstGeom prst="roundRect">
            <a:avLst>
              <a:gd name="adj" fmla="val 5785"/>
            </a:avLst>
          </a:prstGeom>
          <a:solidFill>
            <a:schemeClr val="lt1"/>
          </a:solidFill>
          <a:ln w="19050" cap="flat" cmpd="sng">
            <a:solidFill>
              <a:srgbClr val="78909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Objectifs opérationnels</a:t>
            </a:r>
            <a:endParaRPr sz="120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63" name="Google Shape;263;p33"/>
          <p:cNvSpPr txBox="1"/>
          <p:nvPr/>
        </p:nvSpPr>
        <p:spPr>
          <a:xfrm>
            <a:off x="152233" y="16600"/>
            <a:ext cx="1265200" cy="1292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fr" sz="6800">
                <a:solidFill>
                  <a:srgbClr val="CDE5F1"/>
                </a:solidFill>
                <a:latin typeface="Lexend Light"/>
                <a:ea typeface="Lexend Light"/>
                <a:cs typeface="Lexend Light"/>
                <a:sym typeface="Lexend Light"/>
              </a:rPr>
              <a:t>“</a:t>
            </a:r>
            <a:endParaRPr sz="6800">
              <a:solidFill>
                <a:srgbClr val="CDE5F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264" name="Google Shape;264;p33"/>
          <p:cNvSpPr txBox="1"/>
          <p:nvPr/>
        </p:nvSpPr>
        <p:spPr>
          <a:xfrm rot="10800000">
            <a:off x="10755467" y="-186510"/>
            <a:ext cx="1265200" cy="1292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fr" sz="6800">
                <a:solidFill>
                  <a:srgbClr val="CDE5F1"/>
                </a:solidFill>
                <a:latin typeface="Lexend Light"/>
                <a:ea typeface="Lexend Light"/>
                <a:cs typeface="Lexend Light"/>
                <a:sym typeface="Lexend Light"/>
              </a:rPr>
              <a:t>“</a:t>
            </a:r>
            <a:endParaRPr sz="6800">
              <a:solidFill>
                <a:srgbClr val="CDE5F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265" name="Google Shape;265;p33"/>
          <p:cNvSpPr/>
          <p:nvPr/>
        </p:nvSpPr>
        <p:spPr>
          <a:xfrm>
            <a:off x="2791367" y="2326533"/>
            <a:ext cx="3049600" cy="556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rgbClr val="66C4C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Diversifier les programmes de FI et multiplier les pg de FC</a:t>
            </a:r>
            <a:endParaRPr sz="120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66" name="Google Shape;266;p33"/>
          <p:cNvSpPr/>
          <p:nvPr/>
        </p:nvSpPr>
        <p:spPr>
          <a:xfrm>
            <a:off x="2759467" y="3883733"/>
            <a:ext cx="3049600" cy="761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rgbClr val="66C4C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Mieux valoriser les innovations pédagogiques</a:t>
            </a:r>
            <a:endParaRPr sz="120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67" name="Google Shape;267;p33"/>
          <p:cNvSpPr/>
          <p:nvPr/>
        </p:nvSpPr>
        <p:spPr>
          <a:xfrm>
            <a:off x="2759467" y="3044151"/>
            <a:ext cx="3049600" cy="665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rgbClr val="66C4C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Certificat Pédagogie</a:t>
            </a:r>
            <a:endParaRPr sz="120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68" name="Google Shape;268;p33"/>
          <p:cNvSpPr/>
          <p:nvPr/>
        </p:nvSpPr>
        <p:spPr>
          <a:xfrm>
            <a:off x="2759467" y="4848133"/>
            <a:ext cx="3049600" cy="665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rgbClr val="66C4C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Aventures / Expériences Étudiantes</a:t>
            </a:r>
            <a:endParaRPr sz="120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69" name="Google Shape;269;p33"/>
          <p:cNvSpPr/>
          <p:nvPr/>
        </p:nvSpPr>
        <p:spPr>
          <a:xfrm>
            <a:off x="9023867" y="2326533"/>
            <a:ext cx="2744800" cy="556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rgbClr val="FE98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Devenir un acteur crédible de la formation exécutive en mettant en avant l’engagement</a:t>
            </a:r>
            <a:endParaRPr sz="120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70" name="Google Shape;270;p33"/>
          <p:cNvSpPr/>
          <p:nvPr/>
        </p:nvSpPr>
        <p:spPr>
          <a:xfrm>
            <a:off x="9011867" y="3077000"/>
            <a:ext cx="2744800" cy="6304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rgbClr val="FE98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Engager chaque collaborateur sur la nécessité d’actions rentables</a:t>
            </a:r>
            <a:endParaRPr sz="120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71" name="Google Shape;271;p33"/>
          <p:cNvSpPr/>
          <p:nvPr/>
        </p:nvSpPr>
        <p:spPr>
          <a:xfrm>
            <a:off x="9023867" y="3904967"/>
            <a:ext cx="2744800" cy="730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rgbClr val="FE98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Proposer une offre de formation rentable et innovante profitant de nos programmes visés</a:t>
            </a:r>
            <a:endParaRPr sz="120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72" name="Google Shape;272;p33"/>
          <p:cNvSpPr/>
          <p:nvPr/>
        </p:nvSpPr>
        <p:spPr>
          <a:xfrm>
            <a:off x="9011867" y="4848200"/>
            <a:ext cx="2744800" cy="665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rgbClr val="FE98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Engager un plan de transformation pour adapter notre culture, notre organisation et nos processus</a:t>
            </a:r>
            <a:endParaRPr sz="120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73" name="Google Shape;273;p33"/>
          <p:cNvSpPr/>
          <p:nvPr/>
        </p:nvSpPr>
        <p:spPr>
          <a:xfrm>
            <a:off x="6073500" y="2326533"/>
            <a:ext cx="2674000" cy="556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rgbClr val="DA02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S’assurer que 30 % de nos étudiants intègrent un certificat à impact</a:t>
            </a:r>
            <a:endParaRPr sz="120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74" name="Google Shape;274;p33"/>
          <p:cNvSpPr/>
          <p:nvPr/>
        </p:nvSpPr>
        <p:spPr>
          <a:xfrm>
            <a:off x="6073451" y="3078951"/>
            <a:ext cx="2674000" cy="6304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rgbClr val="DA02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S’assurer que 30 % de nos partenariats entreprises se font avec des entreprises à ’impact</a:t>
            </a:r>
            <a:endParaRPr sz="120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75" name="Google Shape;275;p33"/>
          <p:cNvSpPr/>
          <p:nvPr/>
        </p:nvSpPr>
        <p:spPr>
          <a:xfrm>
            <a:off x="6073467" y="3904967"/>
            <a:ext cx="2674000" cy="730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rgbClr val="DA02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S’assurer que 30 % des publications de recherche sont sur des sujets à impact</a:t>
            </a:r>
            <a:endParaRPr sz="120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76" name="Google Shape;276;p33"/>
          <p:cNvSpPr/>
          <p:nvPr/>
        </p:nvSpPr>
        <p:spPr>
          <a:xfrm>
            <a:off x="6073467" y="4831367"/>
            <a:ext cx="2674000" cy="665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rgbClr val="DA02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S’assurer que 30 % des collaborateurs ont des activités connexes à impact</a:t>
            </a:r>
            <a:endParaRPr sz="120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3" name="Google Shape;564;p77">
            <a:hlinkClick r:id="rId3"/>
            <a:extLst>
              <a:ext uri="{FF2B5EF4-FFF2-40B4-BE49-F238E27FC236}">
                <a16:creationId xmlns:a16="http://schemas.microsoft.com/office/drawing/2014/main" id="{ED14ED1A-0551-5A47-B152-F09C50DAD098}"/>
              </a:ext>
            </a:extLst>
          </p:cNvPr>
          <p:cNvSpPr/>
          <p:nvPr/>
        </p:nvSpPr>
        <p:spPr>
          <a:xfrm>
            <a:off x="7614" y="45500"/>
            <a:ext cx="581600" cy="581600"/>
          </a:xfrm>
          <a:prstGeom prst="ellipse">
            <a:avLst/>
          </a:prstGeom>
          <a:gradFill>
            <a:gsLst>
              <a:gs pos="0">
                <a:srgbClr val="8A005F"/>
              </a:gs>
              <a:gs pos="100000">
                <a:srgbClr val="FF036A"/>
              </a:gs>
            </a:gsLst>
            <a:lin ang="80993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2746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565;p77">
            <a:extLst>
              <a:ext uri="{FF2B5EF4-FFF2-40B4-BE49-F238E27FC236}">
                <a16:creationId xmlns:a16="http://schemas.microsoft.com/office/drawing/2014/main" id="{82D85D2B-9D93-CACF-7E80-79F2DEDCD1FD}"/>
              </a:ext>
            </a:extLst>
          </p:cNvPr>
          <p:cNvSpPr txBox="1">
            <a:spLocks/>
          </p:cNvSpPr>
          <p:nvPr/>
        </p:nvSpPr>
        <p:spPr>
          <a:xfrm>
            <a:off x="-72150" y="47564"/>
            <a:ext cx="736400" cy="555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buSzPts val="2800"/>
            </a:pPr>
            <a:r>
              <a:rPr lang="fr" sz="2667">
                <a:solidFill>
                  <a:srgbClr val="F9FEFF"/>
                </a:solidFill>
              </a:rPr>
              <a:t>1</a:t>
            </a:r>
            <a:endParaRPr lang="fr" sz="2667" baseline="30000" dirty="0">
              <a:solidFill>
                <a:srgbClr val="F9FE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3"/>
          <p:cNvSpPr/>
          <p:nvPr/>
        </p:nvSpPr>
        <p:spPr>
          <a:xfrm>
            <a:off x="439867" y="180833"/>
            <a:ext cx="11320000" cy="761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  <a:effectLst>
            <a:outerShdw blurRad="128588" dist="19050" dir="5400000" algn="bl" rotWithShape="0">
              <a:srgbClr val="000000">
                <a:alpha val="8000"/>
              </a:srgb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buClr>
                <a:srgbClr val="000000"/>
              </a:buClr>
              <a:buSzPts val="1400"/>
            </a:pPr>
            <a:r>
              <a:rPr lang="fr" sz="1867" dirty="0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rPr>
              <a:t>Transmettre à chacun le goût de l’engagement pour contribuer à bâtir un monde heureux</a:t>
            </a:r>
            <a:endParaRPr sz="1867" dirty="0">
              <a:solidFill>
                <a:schemeClr val="dk1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58" name="Google Shape;258;p33"/>
          <p:cNvSpPr/>
          <p:nvPr/>
        </p:nvSpPr>
        <p:spPr>
          <a:xfrm>
            <a:off x="2759467" y="1165200"/>
            <a:ext cx="3049600" cy="10504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72E8BC"/>
              </a:gs>
              <a:gs pos="100000">
                <a:srgbClr val="5AA0E1"/>
              </a:gs>
            </a:gsLst>
            <a:lin ang="8099331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600" dirty="0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INNOVER DANS NOTRE </a:t>
            </a:r>
            <a:r>
              <a:rPr lang="fr" sz="1600" b="1" dirty="0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PÉDAGOGIE</a:t>
            </a:r>
            <a:r>
              <a:rPr lang="fr" sz="1600" dirty="0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, NOS </a:t>
            </a:r>
            <a:r>
              <a:rPr lang="fr" sz="1600" b="1" dirty="0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PROGRAMMES</a:t>
            </a:r>
            <a:r>
              <a:rPr lang="fr" sz="1600" dirty="0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 &amp; NOTRE </a:t>
            </a:r>
            <a:r>
              <a:rPr lang="fr" sz="1600" b="1" dirty="0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ORGANISATION </a:t>
            </a:r>
            <a:r>
              <a:rPr lang="fr" sz="1200" i="1" dirty="0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sur la RE</a:t>
            </a:r>
            <a:endParaRPr sz="1600" dirty="0">
              <a:solidFill>
                <a:schemeClr val="lt1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59" name="Google Shape;259;p33"/>
          <p:cNvSpPr/>
          <p:nvPr/>
        </p:nvSpPr>
        <p:spPr>
          <a:xfrm>
            <a:off x="6063067" y="1165251"/>
            <a:ext cx="2674000" cy="10504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8A005F"/>
              </a:gs>
              <a:gs pos="100000">
                <a:srgbClr val="FF036A"/>
              </a:gs>
            </a:gsLst>
            <a:lin ang="8099331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600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FAIRE DE L’</a:t>
            </a:r>
            <a:r>
              <a:rPr lang="fr" sz="1600" b="1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ISC PARIS</a:t>
            </a:r>
            <a:br>
              <a:rPr lang="fr" sz="1600" b="1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</a:br>
            <a:r>
              <a:rPr lang="fr" sz="1600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UNE </a:t>
            </a:r>
            <a:r>
              <a:rPr lang="fr" sz="1600" b="1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MARQUE DE</a:t>
            </a:r>
            <a:r>
              <a:rPr lang="fr" sz="1600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 </a:t>
            </a:r>
            <a:r>
              <a:rPr lang="fr" sz="1600" b="1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RÉFÉRENCE</a:t>
            </a:r>
            <a:br>
              <a:rPr lang="fr" sz="1600" b="1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</a:br>
            <a:r>
              <a:rPr lang="fr" sz="1200" i="1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inclusive et tournée vers l’impact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33"/>
          <p:cNvSpPr/>
          <p:nvPr/>
        </p:nvSpPr>
        <p:spPr>
          <a:xfrm>
            <a:off x="8991067" y="1165251"/>
            <a:ext cx="2768800" cy="10504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DC855"/>
              </a:gs>
              <a:gs pos="100000">
                <a:srgbClr val="FF6778"/>
              </a:gs>
            </a:gsLst>
            <a:lin ang="18900732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600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RETROUVER</a:t>
            </a:r>
            <a:r>
              <a:rPr lang="fr" sz="1600" b="1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 CROISSANCE</a:t>
            </a:r>
            <a:br>
              <a:rPr lang="fr" sz="1600" b="1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</a:br>
            <a:r>
              <a:rPr lang="fr" sz="1600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ET </a:t>
            </a:r>
            <a:r>
              <a:rPr lang="fr" sz="1600" b="1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RENTABILITÉ</a:t>
            </a:r>
            <a:endParaRPr sz="1600">
              <a:solidFill>
                <a:schemeClr val="lt1"/>
              </a:solidFill>
              <a:latin typeface="Hind"/>
              <a:ea typeface="Hind"/>
              <a:cs typeface="Hind"/>
              <a:sym typeface="Hind"/>
            </a:endParaRPr>
          </a:p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 i="1">
                <a:solidFill>
                  <a:schemeClr val="lt1"/>
                </a:solidFill>
                <a:latin typeface="Hind"/>
                <a:ea typeface="Hind"/>
                <a:cs typeface="Hind"/>
                <a:sym typeface="Hind"/>
              </a:rPr>
              <a:t> notamment en s’appuyant sur la RE</a:t>
            </a:r>
            <a:endParaRPr sz="1200" i="1">
              <a:solidFill>
                <a:schemeClr val="lt1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61" name="Google Shape;261;p33"/>
          <p:cNvSpPr/>
          <p:nvPr/>
        </p:nvSpPr>
        <p:spPr>
          <a:xfrm>
            <a:off x="439867" y="1165200"/>
            <a:ext cx="2065600" cy="10260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78909C"/>
              </a:gs>
              <a:gs pos="100000">
                <a:srgbClr val="9FB6C1"/>
              </a:gs>
            </a:gsLst>
            <a:lin ang="8099331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600" b="1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OBJECTIFS</a:t>
            </a:r>
            <a:r>
              <a:rPr lang="fr" sz="16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 </a:t>
            </a:r>
            <a:br>
              <a:rPr lang="fr" sz="16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</a:br>
            <a:r>
              <a:rPr lang="fr" sz="16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STATUTAIRES</a:t>
            </a:r>
            <a:endParaRPr sz="160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62" name="Google Shape;262;p33"/>
          <p:cNvSpPr/>
          <p:nvPr/>
        </p:nvSpPr>
        <p:spPr>
          <a:xfrm>
            <a:off x="439867" y="2326533"/>
            <a:ext cx="2065600" cy="2810796"/>
          </a:xfrm>
          <a:prstGeom prst="roundRect">
            <a:avLst>
              <a:gd name="adj" fmla="val 5785"/>
            </a:avLst>
          </a:prstGeom>
          <a:solidFill>
            <a:schemeClr val="lt1"/>
          </a:solidFill>
          <a:ln w="19050" cap="flat" cmpd="sng">
            <a:solidFill>
              <a:srgbClr val="78909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Objectifs opérationnels</a:t>
            </a:r>
            <a:endParaRPr sz="120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63" name="Google Shape;263;p33"/>
          <p:cNvSpPr txBox="1"/>
          <p:nvPr/>
        </p:nvSpPr>
        <p:spPr>
          <a:xfrm>
            <a:off x="152233" y="16600"/>
            <a:ext cx="1265200" cy="1292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fr" sz="6800">
                <a:solidFill>
                  <a:srgbClr val="CDE5F1"/>
                </a:solidFill>
                <a:latin typeface="Lexend Light"/>
                <a:ea typeface="Lexend Light"/>
                <a:cs typeface="Lexend Light"/>
                <a:sym typeface="Lexend Light"/>
              </a:rPr>
              <a:t>“</a:t>
            </a:r>
            <a:endParaRPr sz="6800">
              <a:solidFill>
                <a:srgbClr val="CDE5F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264" name="Google Shape;264;p33"/>
          <p:cNvSpPr txBox="1"/>
          <p:nvPr/>
        </p:nvSpPr>
        <p:spPr>
          <a:xfrm rot="10800000">
            <a:off x="10755467" y="-186510"/>
            <a:ext cx="1265200" cy="1292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fr" sz="6800">
                <a:solidFill>
                  <a:srgbClr val="CDE5F1"/>
                </a:solidFill>
                <a:latin typeface="Lexend Light"/>
                <a:ea typeface="Lexend Light"/>
                <a:cs typeface="Lexend Light"/>
                <a:sym typeface="Lexend Light"/>
              </a:rPr>
              <a:t>“</a:t>
            </a:r>
            <a:endParaRPr sz="6800">
              <a:solidFill>
                <a:srgbClr val="CDE5F1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265" name="Google Shape;265;p33"/>
          <p:cNvSpPr/>
          <p:nvPr/>
        </p:nvSpPr>
        <p:spPr>
          <a:xfrm>
            <a:off x="2791367" y="2326533"/>
            <a:ext cx="3049600" cy="556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rgbClr val="66C4C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Diversifier les programmes de FI et multiplier les pg de FC</a:t>
            </a:r>
            <a:endParaRPr sz="120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66" name="Google Shape;266;p33"/>
          <p:cNvSpPr/>
          <p:nvPr/>
        </p:nvSpPr>
        <p:spPr>
          <a:xfrm>
            <a:off x="2759467" y="3655127"/>
            <a:ext cx="3049600" cy="761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rgbClr val="66C4C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Mieux valoriser les innovations pédagogiques</a:t>
            </a:r>
            <a:endParaRPr sz="120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67" name="Google Shape;267;p33"/>
          <p:cNvSpPr/>
          <p:nvPr/>
        </p:nvSpPr>
        <p:spPr>
          <a:xfrm>
            <a:off x="2759467" y="2924405"/>
            <a:ext cx="3049600" cy="665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rgbClr val="66C4C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Certificat Pédagogie</a:t>
            </a:r>
            <a:endParaRPr sz="120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68" name="Google Shape;268;p33"/>
          <p:cNvSpPr/>
          <p:nvPr/>
        </p:nvSpPr>
        <p:spPr>
          <a:xfrm>
            <a:off x="2759467" y="4488895"/>
            <a:ext cx="3049600" cy="665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rgbClr val="66C4C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Aventures / Expériences Étudiantes</a:t>
            </a:r>
            <a:endParaRPr sz="120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69" name="Google Shape;269;p33"/>
          <p:cNvSpPr/>
          <p:nvPr/>
        </p:nvSpPr>
        <p:spPr>
          <a:xfrm>
            <a:off x="9023867" y="2326533"/>
            <a:ext cx="2744800" cy="556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rgbClr val="FE98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Devenir un acteur crédible de la formation exécutive en mettant en avant l’engagement</a:t>
            </a:r>
            <a:endParaRPr sz="120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70" name="Google Shape;270;p33"/>
          <p:cNvSpPr/>
          <p:nvPr/>
        </p:nvSpPr>
        <p:spPr>
          <a:xfrm>
            <a:off x="9011867" y="2957254"/>
            <a:ext cx="2744800" cy="6304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rgbClr val="FE98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Engager chaque collaborateur sur la nécessité d’actions rentables</a:t>
            </a:r>
            <a:endParaRPr sz="120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71" name="Google Shape;271;p33"/>
          <p:cNvSpPr/>
          <p:nvPr/>
        </p:nvSpPr>
        <p:spPr>
          <a:xfrm>
            <a:off x="9023867" y="3676361"/>
            <a:ext cx="2744800" cy="730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rgbClr val="FE98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Proposer une offre de formation rentable et innovante profitant de nos programmes visés</a:t>
            </a:r>
            <a:endParaRPr sz="120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72" name="Google Shape;272;p33"/>
          <p:cNvSpPr/>
          <p:nvPr/>
        </p:nvSpPr>
        <p:spPr>
          <a:xfrm>
            <a:off x="9011867" y="4488962"/>
            <a:ext cx="2744800" cy="665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rgbClr val="FE98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Engager un plan de transformation pour adapter notre culture, notre organisation et nos processus</a:t>
            </a:r>
            <a:endParaRPr sz="120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73" name="Google Shape;273;p33"/>
          <p:cNvSpPr/>
          <p:nvPr/>
        </p:nvSpPr>
        <p:spPr>
          <a:xfrm>
            <a:off x="6073500" y="2326533"/>
            <a:ext cx="2674000" cy="556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rgbClr val="DA02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S’assurer que 30 % de nos étudiants intègrent un certificat à impact</a:t>
            </a:r>
            <a:endParaRPr sz="120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74" name="Google Shape;274;p33"/>
          <p:cNvSpPr/>
          <p:nvPr/>
        </p:nvSpPr>
        <p:spPr>
          <a:xfrm>
            <a:off x="6073451" y="2959205"/>
            <a:ext cx="2674000" cy="6304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rgbClr val="DA02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S’assurer que 30 % de nos partenariats entreprises se font avec des entreprises à ’impact</a:t>
            </a:r>
            <a:endParaRPr sz="120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75" name="Google Shape;275;p33"/>
          <p:cNvSpPr/>
          <p:nvPr/>
        </p:nvSpPr>
        <p:spPr>
          <a:xfrm>
            <a:off x="6073467" y="3676361"/>
            <a:ext cx="2674000" cy="730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rgbClr val="DA02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S’assurer que 30 % des publications de recherche sont sur des sujets à impact</a:t>
            </a:r>
            <a:endParaRPr sz="120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76" name="Google Shape;276;p33"/>
          <p:cNvSpPr/>
          <p:nvPr/>
        </p:nvSpPr>
        <p:spPr>
          <a:xfrm>
            <a:off x="6073467" y="4472129"/>
            <a:ext cx="2674000" cy="665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rgbClr val="DA02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S’assurer que 30 % des collaborateurs ont des activités connexes à impact</a:t>
            </a:r>
            <a:endParaRPr sz="120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2" name="Google Shape;262;p33">
            <a:extLst>
              <a:ext uri="{FF2B5EF4-FFF2-40B4-BE49-F238E27FC236}">
                <a16:creationId xmlns:a16="http://schemas.microsoft.com/office/drawing/2014/main" id="{CBAB3FCE-510F-1FCE-7775-B23FE1BAB785}"/>
              </a:ext>
            </a:extLst>
          </p:cNvPr>
          <p:cNvSpPr/>
          <p:nvPr/>
        </p:nvSpPr>
        <p:spPr>
          <a:xfrm>
            <a:off x="429451" y="5196460"/>
            <a:ext cx="2065600" cy="1634054"/>
          </a:xfrm>
          <a:prstGeom prst="roundRect">
            <a:avLst>
              <a:gd name="adj" fmla="val 5785"/>
            </a:avLst>
          </a:prstGeom>
          <a:solidFill>
            <a:schemeClr val="lt1"/>
          </a:solidFill>
          <a:ln w="190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 dirty="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Actions 2026</a:t>
            </a:r>
            <a:endParaRPr sz="1200" dirty="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4" name="Google Shape;262;p33">
            <a:extLst>
              <a:ext uri="{FF2B5EF4-FFF2-40B4-BE49-F238E27FC236}">
                <a16:creationId xmlns:a16="http://schemas.microsoft.com/office/drawing/2014/main" id="{C298601A-F02D-5754-DCEE-1DC3F99090A7}"/>
              </a:ext>
            </a:extLst>
          </p:cNvPr>
          <p:cNvSpPr/>
          <p:nvPr/>
        </p:nvSpPr>
        <p:spPr>
          <a:xfrm>
            <a:off x="4967336" y="5430952"/>
            <a:ext cx="3788742" cy="208982"/>
          </a:xfrm>
          <a:prstGeom prst="roundRect">
            <a:avLst>
              <a:gd name="adj" fmla="val 5785"/>
            </a:avLst>
          </a:prstGeom>
          <a:solidFill>
            <a:schemeClr val="lt1"/>
          </a:solidFill>
          <a:ln w="190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 dirty="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Obtenir 1 certification RSE d’une PP externe reconnue</a:t>
            </a:r>
            <a:endParaRPr sz="1200" dirty="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5" name="Google Shape;262;p33">
            <a:extLst>
              <a:ext uri="{FF2B5EF4-FFF2-40B4-BE49-F238E27FC236}">
                <a16:creationId xmlns:a16="http://schemas.microsoft.com/office/drawing/2014/main" id="{1A6232FB-2DD0-2651-B934-063549A35E24}"/>
              </a:ext>
            </a:extLst>
          </p:cNvPr>
          <p:cNvSpPr/>
          <p:nvPr/>
        </p:nvSpPr>
        <p:spPr>
          <a:xfrm>
            <a:off x="4967336" y="5700786"/>
            <a:ext cx="3788742" cy="498871"/>
          </a:xfrm>
          <a:prstGeom prst="roundRect">
            <a:avLst>
              <a:gd name="adj" fmla="val 5785"/>
            </a:avLst>
          </a:prstGeom>
          <a:solidFill>
            <a:schemeClr val="lt1"/>
          </a:solidFill>
          <a:ln w="190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 dirty="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Organiser 3 événements sur les sujets de la RE réunissant les PP de l’école (étudiants, salariés, </a:t>
            </a:r>
            <a:r>
              <a:rPr lang="fr" sz="1200" dirty="0" err="1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alumni</a:t>
            </a:r>
            <a:r>
              <a:rPr lang="fr" sz="1200" dirty="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, entreprises)</a:t>
            </a:r>
            <a:endParaRPr sz="1200" dirty="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6" name="Google Shape;262;p33">
            <a:extLst>
              <a:ext uri="{FF2B5EF4-FFF2-40B4-BE49-F238E27FC236}">
                <a16:creationId xmlns:a16="http://schemas.microsoft.com/office/drawing/2014/main" id="{E26D297B-F519-035C-9E79-BEDD8424A053}"/>
              </a:ext>
            </a:extLst>
          </p:cNvPr>
          <p:cNvSpPr/>
          <p:nvPr/>
        </p:nvSpPr>
        <p:spPr>
          <a:xfrm>
            <a:off x="9011865" y="5444695"/>
            <a:ext cx="2744801" cy="464054"/>
          </a:xfrm>
          <a:prstGeom prst="roundRect">
            <a:avLst>
              <a:gd name="adj" fmla="val 5785"/>
            </a:avLst>
          </a:prstGeom>
          <a:solidFill>
            <a:schemeClr val="lt1"/>
          </a:solidFill>
          <a:ln w="190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200" dirty="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Mettre en place des Summer </a:t>
            </a:r>
            <a:r>
              <a:rPr lang="fr" sz="1200" dirty="0" err="1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Schools</a:t>
            </a:r>
            <a:r>
              <a:rPr lang="fr" sz="1200" dirty="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 engagement</a:t>
            </a:r>
            <a:endParaRPr sz="1200" dirty="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10" name="Google Shape;262;p33">
            <a:extLst>
              <a:ext uri="{FF2B5EF4-FFF2-40B4-BE49-F238E27FC236}">
                <a16:creationId xmlns:a16="http://schemas.microsoft.com/office/drawing/2014/main" id="{E49C8E1D-1034-9EDC-F786-36569BD5A7D8}"/>
              </a:ext>
            </a:extLst>
          </p:cNvPr>
          <p:cNvSpPr/>
          <p:nvPr/>
        </p:nvSpPr>
        <p:spPr>
          <a:xfrm>
            <a:off x="2750838" y="5409878"/>
            <a:ext cx="2065601" cy="333753"/>
          </a:xfrm>
          <a:prstGeom prst="roundRect">
            <a:avLst>
              <a:gd name="adj" fmla="val 5785"/>
            </a:avLst>
          </a:prstGeom>
          <a:solidFill>
            <a:schemeClr val="lt1"/>
          </a:solidFill>
          <a:ln w="190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100" dirty="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Mettre en place des Summer </a:t>
            </a:r>
            <a:r>
              <a:rPr lang="fr" sz="1100" dirty="0" err="1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Schools</a:t>
            </a:r>
            <a:r>
              <a:rPr lang="fr" sz="1100" dirty="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 engagement</a:t>
            </a:r>
            <a:endParaRPr sz="1100" dirty="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11" name="Accolade fermante 10">
            <a:extLst>
              <a:ext uri="{FF2B5EF4-FFF2-40B4-BE49-F238E27FC236}">
                <a16:creationId xmlns:a16="http://schemas.microsoft.com/office/drawing/2014/main" id="{7BFF2E30-68C5-F49F-CB56-6FE5DBA803F6}"/>
              </a:ext>
            </a:extLst>
          </p:cNvPr>
          <p:cNvSpPr/>
          <p:nvPr/>
        </p:nvSpPr>
        <p:spPr>
          <a:xfrm rot="16200000">
            <a:off x="7080631" y="2019471"/>
            <a:ext cx="142934" cy="666169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Google Shape;262;p33">
            <a:extLst>
              <a:ext uri="{FF2B5EF4-FFF2-40B4-BE49-F238E27FC236}">
                <a16:creationId xmlns:a16="http://schemas.microsoft.com/office/drawing/2014/main" id="{C1FD1A15-DA3A-DE6C-3538-C9D39D626AD7}"/>
              </a:ext>
            </a:extLst>
          </p:cNvPr>
          <p:cNvSpPr/>
          <p:nvPr/>
        </p:nvSpPr>
        <p:spPr>
          <a:xfrm>
            <a:off x="2750837" y="5794233"/>
            <a:ext cx="2065601" cy="498871"/>
          </a:xfrm>
          <a:prstGeom prst="roundRect">
            <a:avLst>
              <a:gd name="adj" fmla="val 5785"/>
            </a:avLst>
          </a:prstGeom>
          <a:solidFill>
            <a:schemeClr val="lt1"/>
          </a:solidFill>
          <a:ln w="190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100" dirty="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Former des binômes Profs / Praticiens pour être au plus près des best practices métier</a:t>
            </a:r>
            <a:endParaRPr sz="1100" dirty="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13" name="Google Shape;262;p33">
            <a:extLst>
              <a:ext uri="{FF2B5EF4-FFF2-40B4-BE49-F238E27FC236}">
                <a16:creationId xmlns:a16="http://schemas.microsoft.com/office/drawing/2014/main" id="{DF7C56D5-9415-AA3C-C783-FCDA967E3A66}"/>
              </a:ext>
            </a:extLst>
          </p:cNvPr>
          <p:cNvSpPr/>
          <p:nvPr/>
        </p:nvSpPr>
        <p:spPr>
          <a:xfrm>
            <a:off x="2735247" y="6337016"/>
            <a:ext cx="2065601" cy="340151"/>
          </a:xfrm>
          <a:prstGeom prst="roundRect">
            <a:avLst>
              <a:gd name="adj" fmla="val 5785"/>
            </a:avLst>
          </a:prstGeom>
          <a:solidFill>
            <a:schemeClr val="lt1"/>
          </a:solidFill>
          <a:ln w="190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100" dirty="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↗️ l’engagement étudiant lors de nos événements</a:t>
            </a:r>
            <a:endParaRPr sz="1100" dirty="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14" name="Google Shape;262;p33">
            <a:extLst>
              <a:ext uri="{FF2B5EF4-FFF2-40B4-BE49-F238E27FC236}">
                <a16:creationId xmlns:a16="http://schemas.microsoft.com/office/drawing/2014/main" id="{BE67CA0C-5515-0331-029A-ED855F8CC2E2}"/>
              </a:ext>
            </a:extLst>
          </p:cNvPr>
          <p:cNvSpPr/>
          <p:nvPr/>
        </p:nvSpPr>
        <p:spPr>
          <a:xfrm>
            <a:off x="8995046" y="5969943"/>
            <a:ext cx="2744801" cy="340151"/>
          </a:xfrm>
          <a:prstGeom prst="roundRect">
            <a:avLst>
              <a:gd name="adj" fmla="val 5785"/>
            </a:avLst>
          </a:prstGeom>
          <a:solidFill>
            <a:schemeClr val="lt1"/>
          </a:solidFill>
          <a:ln w="190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100" dirty="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↗️ le nombre de bourses d’excellence distribuées en lien avec la RE</a:t>
            </a:r>
            <a:endParaRPr sz="1100" dirty="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15" name="Google Shape;262;p33">
            <a:extLst>
              <a:ext uri="{FF2B5EF4-FFF2-40B4-BE49-F238E27FC236}">
                <a16:creationId xmlns:a16="http://schemas.microsoft.com/office/drawing/2014/main" id="{1B1CB638-204B-FAB6-A5C8-4E8150C4D068}"/>
              </a:ext>
            </a:extLst>
          </p:cNvPr>
          <p:cNvSpPr/>
          <p:nvPr/>
        </p:nvSpPr>
        <p:spPr>
          <a:xfrm>
            <a:off x="8995046" y="6371288"/>
            <a:ext cx="2744801" cy="340151"/>
          </a:xfrm>
          <a:prstGeom prst="roundRect">
            <a:avLst>
              <a:gd name="adj" fmla="val 5785"/>
            </a:avLst>
          </a:prstGeom>
          <a:solidFill>
            <a:schemeClr val="lt1"/>
          </a:solidFill>
          <a:ln w="190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lnSpc>
                <a:spcPct val="85000"/>
              </a:lnSpc>
              <a:buClr>
                <a:schemeClr val="dk1"/>
              </a:buClr>
              <a:buSzPts val="1100"/>
            </a:pPr>
            <a:r>
              <a:rPr lang="fr" sz="1100" dirty="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↗️ le nombre de </a:t>
            </a:r>
            <a:r>
              <a:rPr lang="fr" sz="1100" dirty="0" err="1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parainages</a:t>
            </a:r>
            <a:r>
              <a:rPr lang="fr" sz="1100" dirty="0">
                <a:solidFill>
                  <a:srgbClr val="222222"/>
                </a:solidFill>
                <a:latin typeface="Hind"/>
                <a:ea typeface="Hind"/>
                <a:cs typeface="Hind"/>
                <a:sym typeface="Hind"/>
              </a:rPr>
              <a:t> d’étudiants en lien avec la RE</a:t>
            </a:r>
            <a:endParaRPr sz="1100" dirty="0">
              <a:solidFill>
                <a:srgbClr val="222222"/>
              </a:solidFill>
              <a:latin typeface="Hind"/>
              <a:ea typeface="Hind"/>
              <a:cs typeface="Hind"/>
              <a:sym typeface="Hind"/>
            </a:endParaRPr>
          </a:p>
        </p:txBody>
      </p:sp>
      <p:sp>
        <p:nvSpPr>
          <p:cNvPr id="16" name="Google Shape;567;p77">
            <a:hlinkClick r:id="rId3"/>
            <a:extLst>
              <a:ext uri="{FF2B5EF4-FFF2-40B4-BE49-F238E27FC236}">
                <a16:creationId xmlns:a16="http://schemas.microsoft.com/office/drawing/2014/main" id="{D3A39863-DBED-734D-6B89-CB0439E43F1F}"/>
              </a:ext>
            </a:extLst>
          </p:cNvPr>
          <p:cNvSpPr/>
          <p:nvPr/>
        </p:nvSpPr>
        <p:spPr>
          <a:xfrm>
            <a:off x="-2253" y="45500"/>
            <a:ext cx="581600" cy="581600"/>
          </a:xfrm>
          <a:prstGeom prst="ellipse">
            <a:avLst/>
          </a:prstGeom>
          <a:gradFill>
            <a:gsLst>
              <a:gs pos="0">
                <a:srgbClr val="8A005F"/>
              </a:gs>
              <a:gs pos="100000">
                <a:srgbClr val="FF036A"/>
              </a:gs>
            </a:gsLst>
            <a:lin ang="8099331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2746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568;p77">
            <a:extLst>
              <a:ext uri="{FF2B5EF4-FFF2-40B4-BE49-F238E27FC236}">
                <a16:creationId xmlns:a16="http://schemas.microsoft.com/office/drawing/2014/main" id="{7BF6DB65-5FD4-5B4F-CC2E-745985A8CDC6}"/>
              </a:ext>
            </a:extLst>
          </p:cNvPr>
          <p:cNvSpPr txBox="1">
            <a:spLocks/>
          </p:cNvSpPr>
          <p:nvPr/>
        </p:nvSpPr>
        <p:spPr>
          <a:xfrm>
            <a:off x="-72150" y="47563"/>
            <a:ext cx="736400" cy="555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buSzPts val="2800"/>
            </a:pPr>
            <a:r>
              <a:rPr lang="fr" sz="2667">
                <a:solidFill>
                  <a:srgbClr val="F9FEFF"/>
                </a:solidFill>
              </a:rPr>
              <a:t>2</a:t>
            </a:r>
            <a:endParaRPr lang="fr" sz="2667" baseline="30000" dirty="0">
              <a:solidFill>
                <a:srgbClr val="F9FE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5737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522</Words>
  <Application>Microsoft Macintosh PowerPoint</Application>
  <PresentationFormat>Grand écran</PresentationFormat>
  <Paragraphs>59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Hind</vt:lpstr>
      <vt:lpstr>Lexend Light</vt:lpstr>
      <vt:lpstr>Thème Office</vt:lpstr>
      <vt:lpstr>Le tableau de bord de pilotage POUR L’ISC PARIS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I) L’APPORT des 7 GT   »Raison d’ETRE »</dc:title>
  <dc:creator>Jean-Christophe HAUGUEL</dc:creator>
  <cp:lastModifiedBy>David GARBOUS</cp:lastModifiedBy>
  <cp:revision>18</cp:revision>
  <dcterms:created xsi:type="dcterms:W3CDTF">2023-11-17T17:04:04Z</dcterms:created>
  <dcterms:modified xsi:type="dcterms:W3CDTF">2024-05-21T16:58:14Z</dcterms:modified>
</cp:coreProperties>
</file>